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0" r:id="rId4"/>
    <p:sldId id="259" r:id="rId5"/>
    <p:sldId id="258" r:id="rId6"/>
    <p:sldId id="274" r:id="rId7"/>
    <p:sldId id="331" r:id="rId8"/>
    <p:sldId id="332" r:id="rId9"/>
    <p:sldId id="333" r:id="rId10"/>
    <p:sldId id="334" r:id="rId11"/>
    <p:sldId id="335" r:id="rId12"/>
    <p:sldId id="269" r:id="rId13"/>
    <p:sldId id="290" r:id="rId14"/>
    <p:sldId id="336" r:id="rId15"/>
    <p:sldId id="286" r:id="rId16"/>
    <p:sldId id="279" r:id="rId17"/>
    <p:sldId id="337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265A5-EBE3-4721-A677-696C0C3E2782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09762-E178-4830-8EAB-14FD12459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477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</p:spPr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685800" y="4786200"/>
            <a:ext cx="5485320" cy="3915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223" name="CustomShape 3"/>
          <p:cNvSpPr/>
          <p:nvPr/>
        </p:nvSpPr>
        <p:spPr>
          <a:xfrm>
            <a:off x="3884760" y="9446760"/>
            <a:ext cx="2970720" cy="49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25C21C9-6FB9-4A73-B918-1B7E7DCC0E18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7281E-8BE0-E34C-92C5-361B27B0B89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432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7281E-8BE0-E34C-92C5-361B27B0B89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255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81B702-32AE-4FB0-84B3-DA8D526B35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7856E71-E8A9-4314-905B-D857192696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7CC43E-B2BE-44F3-9419-A7B67F271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9B21-4FB0-4F72-A284-6BE4F6D53FE3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3F9B5F-83A2-434B-B9F7-CF1B5B4B9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87E672-7018-4801-9B96-3888D0EB3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7853-864A-4D9C-BDE4-AA1E26F2D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653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6478A5-EB8D-4189-BAC8-732E19C8D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38A8CB-AB5C-4002-81D9-35B2B8D71E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DA5323-42B6-4D2C-83B6-E472D0147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9B21-4FB0-4F72-A284-6BE4F6D53FE3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6E83F7-8113-40F7-BAB6-DA99E1144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20FD96-879C-4237-B354-DD4BC187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7853-864A-4D9C-BDE4-AA1E26F2D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551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4ACDCDE-68C6-47C1-9B65-4813A15F5F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020E8F-BF8D-4429-B2C0-D614E61AAC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9ED27B-065F-47A6-9B95-ED71695D1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9B21-4FB0-4F72-A284-6BE4F6D53FE3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0CC64D-A093-4EB5-93CE-0E490B5E7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C17A87-C618-4F25-A04A-05613BDDB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7853-864A-4D9C-BDE4-AA1E26F2D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022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4B94F0-EEA2-4C5C-A939-30A4A2253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48F082-65FA-4E71-AFA1-BBED9AF34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4CDFA9-4C0B-47E1-85FF-63A58EB2A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9B21-4FB0-4F72-A284-6BE4F6D53FE3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6305DB-E872-4B86-8C4A-481AD381E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FD7F31-CE6D-477F-93CB-A9C182B9F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7853-864A-4D9C-BDE4-AA1E26F2D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421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F2C629-8E71-4886-995C-C91C1C8E7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B1D115-14DB-45BB-A428-BA96DD462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9BECEF-6EA2-4499-B58B-8E598D24E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9B21-4FB0-4F72-A284-6BE4F6D53FE3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0ADF55-DCFC-42D1-ADFF-C8F81FBBB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BB2799-B3E3-43E8-B986-F9AB951D8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7853-864A-4D9C-BDE4-AA1E26F2D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55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7609C-6276-497C-B4BB-90489D842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B22DDF-B124-495A-BECD-8A5A313784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C8785A-23BE-4B79-92C7-A0BF2CA018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292244-2EC6-436E-BE5C-02EC57C39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9B21-4FB0-4F72-A284-6BE4F6D53FE3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01137A-F950-4C8C-9CA1-8060D6345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17BCA5-6ABC-43F8-94FA-647C14E7C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7853-864A-4D9C-BDE4-AA1E26F2D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952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084330-CD53-4652-907B-7AA65CCD4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D63D7E-358A-46D8-ACF2-3EA716C97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7E184A-DF9D-48F0-959B-789F82091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AFD35FE-E4B2-4C23-82D0-CCD27E6B4B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FD46766-1643-475B-93CF-6553D77187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DB216C6-D393-49DD-A6D0-7D52EF4AE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9B21-4FB0-4F72-A284-6BE4F6D53FE3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B2450EF-90DD-4C6F-AF2E-0D0400B43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823CFBB-0B52-4438-95A0-63A1D5D1E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7853-864A-4D9C-BDE4-AA1E26F2D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597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D87E5-7A16-44E4-A0AB-A73DC3F07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AD6F44D-4D46-4ADC-A954-B5398A358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9B21-4FB0-4F72-A284-6BE4F6D53FE3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82ACD9D-733B-4EC1-911E-ED84B5F5F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3282075-755A-47A5-B090-28C7A4B1F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7853-864A-4D9C-BDE4-AA1E26F2D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036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CA8D4CA-FFD4-4277-A001-AD4B2322F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9B21-4FB0-4F72-A284-6BE4F6D53FE3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B90D85D-F3FB-4A4B-B140-F8E3F2F6C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8D031B4-AF8E-4555-9580-C2F5EC64D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7853-864A-4D9C-BDE4-AA1E26F2D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977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DD86F-E288-4342-A799-3768D0D15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96DD8A-96D3-4DA9-BCED-9642772ED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5EE33E-E103-4D1D-B276-CFD48213E1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8EDCA3-D905-496E-B616-DA6BB6E3E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9B21-4FB0-4F72-A284-6BE4F6D53FE3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BBC501-C33D-48B5-B095-5A2648F85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62A375-7753-4E4C-97E5-B89B6AAAA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7853-864A-4D9C-BDE4-AA1E26F2D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30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0DF81-CB7A-4BE5-AE0C-7558847AD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E19F54A-8004-41A3-A813-8B181CD37E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E13CBB-6F68-4D52-A289-13E2FC559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566E893-2FC4-4324-A2F4-C472AAB80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9B21-4FB0-4F72-A284-6BE4F6D53FE3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47CF78-04E6-4276-BE0C-E43A8A242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0C665B-BCE6-4017-A36B-E67BC9913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7853-864A-4D9C-BDE4-AA1E26F2D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7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672695-FD8C-4550-B5DD-0D0573FDE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FC04CD-526F-44ED-905E-4BAD698E7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D5E55C-6CAC-4A0E-B84F-232D6438A0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79B21-4FB0-4F72-A284-6BE4F6D53FE3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8AACFC-E51E-422E-B515-62D1551859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FC8C62-5EAE-47F6-8828-E2A08C0713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27853-864A-4D9C-BDE4-AA1E26F2D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43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1">
            <a:extLst>
              <a:ext uri="{FF2B5EF4-FFF2-40B4-BE49-F238E27FC236}">
                <a16:creationId xmlns:a16="http://schemas.microsoft.com/office/drawing/2014/main" id="{B271DD0A-E73A-4CB9-B4D6-DCF235C12750}"/>
              </a:ext>
            </a:extLst>
          </p:cNvPr>
          <p:cNvSpPr/>
          <p:nvPr/>
        </p:nvSpPr>
        <p:spPr>
          <a:xfrm>
            <a:off x="1880867" y="4806874"/>
            <a:ext cx="9352864" cy="7064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5000" rIns="90000" bIns="4500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-1" normalizeH="0" baseline="0" noProof="0" dirty="0">
                <a:ln>
                  <a:noFill/>
                </a:ln>
                <a:solidFill>
                  <a:srgbClr val="57A7B5">
                    <a:lumMod val="75000"/>
                  </a:srgbClr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Arial"/>
                <a:rtl val="0"/>
              </a:rPr>
              <a:t>Автоматизированная платформа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-1" normalizeH="0" baseline="0" noProof="0" dirty="0">
                <a:ln>
                  <a:noFill/>
                </a:ln>
                <a:solidFill>
                  <a:srgbClr val="57A7B5">
                    <a:lumMod val="75000"/>
                  </a:srgbClr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Arial"/>
                <a:rtl val="0"/>
              </a:rPr>
              <a:t>по безопасности труда «</a:t>
            </a:r>
            <a:r>
              <a:rPr kumimoji="0" lang="ru-RU" sz="2000" b="0" i="0" u="none" strike="noStrike" kern="0" cap="none" spc="-1" normalizeH="0" baseline="0" noProof="0" dirty="0" err="1">
                <a:ln>
                  <a:noFill/>
                </a:ln>
                <a:solidFill>
                  <a:srgbClr val="57A7B5">
                    <a:lumMod val="75000"/>
                  </a:srgbClr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Arial"/>
                <a:rtl val="0"/>
              </a:rPr>
              <a:t>Росмакс</a:t>
            </a:r>
            <a:r>
              <a:rPr kumimoji="0" lang="ru-RU" sz="2000" b="0" i="0" u="none" strike="noStrike" kern="0" cap="none" spc="-1" normalizeH="0" baseline="0" noProof="0" dirty="0">
                <a:ln>
                  <a:noFill/>
                </a:ln>
                <a:solidFill>
                  <a:srgbClr val="57A7B5">
                    <a:lumMod val="75000"/>
                  </a:srgbClr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Arial"/>
                <a:rtl val="0"/>
              </a:rPr>
              <a:t>»</a:t>
            </a:r>
            <a:endParaRPr kumimoji="0" lang="ru-RU" sz="2000" b="0" i="0" u="none" strike="noStrike" kern="0" cap="none" spc="-1" normalizeH="0" baseline="0" noProof="0" dirty="0">
              <a:ln>
                <a:noFill/>
              </a:ln>
              <a:solidFill>
                <a:srgbClr val="57A7B5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  <a:rtl val="0"/>
            </a:endParaRPr>
          </a:p>
        </p:txBody>
      </p:sp>
      <p:pic>
        <p:nvPicPr>
          <p:cNvPr id="9" name="Рисунок 3" descr="визитки simax">
            <a:extLst>
              <a:ext uri="{FF2B5EF4-FFF2-40B4-BE49-F238E27FC236}">
                <a16:creationId xmlns:a16="http://schemas.microsoft.com/office/drawing/2014/main" id="{C3216FD8-1183-4DA4-B8CD-8EA7B10DB7F4}"/>
              </a:ext>
            </a:extLst>
          </p:cNvPr>
          <p:cNvPicPr/>
          <p:nvPr/>
        </p:nvPicPr>
        <p:blipFill>
          <a:blip r:embed="rId2"/>
          <a:srcRect l="24487" r="22989" b="60732"/>
          <a:stretch/>
        </p:blipFill>
        <p:spPr>
          <a:xfrm>
            <a:off x="9796183" y="4402940"/>
            <a:ext cx="1039920" cy="1192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ustomShape 2">
            <a:extLst>
              <a:ext uri="{FF2B5EF4-FFF2-40B4-BE49-F238E27FC236}">
                <a16:creationId xmlns:a16="http://schemas.microsoft.com/office/drawing/2014/main" id="{468F0747-3DDE-45E1-B009-08DCA9721419}"/>
              </a:ext>
            </a:extLst>
          </p:cNvPr>
          <p:cNvSpPr/>
          <p:nvPr/>
        </p:nvSpPr>
        <p:spPr>
          <a:xfrm>
            <a:off x="7871420" y="4888865"/>
            <a:ext cx="3849526" cy="7064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5000" rIns="90000" bIns="4500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-1" normalizeH="0" baseline="0" noProof="0" dirty="0">
                <a:ln>
                  <a:noFill/>
                </a:ln>
                <a:solidFill>
                  <a:srgbClr val="57A7B5">
                    <a:lumMod val="75000"/>
                  </a:srgbClr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Arial"/>
                <a:rtl val="0"/>
              </a:rPr>
              <a:t>Дмитрий Битюков, </a:t>
            </a:r>
            <a:endParaRPr kumimoji="0" lang="ru-RU" sz="1000" b="0" i="0" u="none" strike="noStrike" kern="0" cap="none" spc="-1" normalizeH="0" baseline="0" noProof="0" dirty="0">
              <a:ln>
                <a:noFill/>
              </a:ln>
              <a:solidFill>
                <a:srgbClr val="57A7B5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  <a:rtl val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-1" normalizeH="0" baseline="0" noProof="0" dirty="0">
                <a:ln>
                  <a:noFill/>
                </a:ln>
                <a:solidFill>
                  <a:srgbClr val="57A7B5">
                    <a:lumMod val="75000"/>
                  </a:srgbClr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Arial"/>
                <a:rtl val="0"/>
              </a:rPr>
              <a:t>Коммерческий директор,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-1" normalizeH="0" baseline="0" noProof="0" dirty="0">
                <a:ln>
                  <a:noFill/>
                </a:ln>
                <a:solidFill>
                  <a:srgbClr val="57A7B5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89129203245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-1" normalizeH="0" baseline="0" noProof="0" dirty="0">
                <a:ln>
                  <a:noFill/>
                </a:ln>
                <a:solidFill>
                  <a:srgbClr val="57A7B5">
                    <a:lumMod val="75000"/>
                  </a:srgbClr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Arial"/>
                <a:rtl val="0"/>
              </a:rPr>
              <a:t>BDV@simax-it.ru</a:t>
            </a:r>
            <a:endParaRPr kumimoji="0" lang="ru-RU" sz="1000" b="0" i="0" u="none" strike="noStrike" kern="0" cap="none" spc="-1" normalizeH="0" baseline="0" noProof="0" dirty="0">
              <a:ln>
                <a:noFill/>
              </a:ln>
              <a:solidFill>
                <a:srgbClr val="57A7B5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11" name="CustomShape 3">
            <a:extLst>
              <a:ext uri="{FF2B5EF4-FFF2-40B4-BE49-F238E27FC236}">
                <a16:creationId xmlns:a16="http://schemas.microsoft.com/office/drawing/2014/main" id="{5BA3EDE1-B712-4F99-B57A-D2EFCC0C2B70}"/>
              </a:ext>
            </a:extLst>
          </p:cNvPr>
          <p:cNvSpPr/>
          <p:nvPr/>
        </p:nvSpPr>
        <p:spPr>
          <a:xfrm>
            <a:off x="7871420" y="4684123"/>
            <a:ext cx="3831742" cy="24476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5000" rIns="90000" bIns="4500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-1" normalizeH="0" baseline="0" noProof="0" dirty="0">
                <a:ln>
                  <a:noFill/>
                </a:ln>
                <a:solidFill>
                  <a:srgbClr val="57A7B5">
                    <a:lumMod val="75000"/>
                  </a:srgbClr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Arial"/>
                <a:rtl val="0"/>
              </a:rPr>
              <a:t>ООО «</a:t>
            </a:r>
            <a:r>
              <a:rPr kumimoji="0" lang="ru-RU" sz="1000" b="0" i="0" u="none" strike="noStrike" kern="0" cap="none" spc="-1" normalizeH="0" baseline="0" noProof="0" dirty="0" err="1">
                <a:ln>
                  <a:noFill/>
                </a:ln>
                <a:solidFill>
                  <a:srgbClr val="57A7B5">
                    <a:lumMod val="75000"/>
                  </a:srgbClr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Arial"/>
                <a:rtl val="0"/>
              </a:rPr>
              <a:t>СиМакс</a:t>
            </a:r>
            <a:r>
              <a:rPr kumimoji="0" lang="ru-RU" sz="1000" b="0" i="0" u="none" strike="noStrike" kern="0" cap="none" spc="-1" normalizeH="0" baseline="0" noProof="0" dirty="0">
                <a:ln>
                  <a:noFill/>
                </a:ln>
                <a:solidFill>
                  <a:srgbClr val="57A7B5">
                    <a:lumMod val="75000"/>
                  </a:srgbClr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Arial"/>
                <a:rtl val="0"/>
              </a:rPr>
              <a:t>»</a:t>
            </a:r>
            <a:endParaRPr kumimoji="0" lang="ru-RU" sz="1000" b="0" i="0" u="none" strike="noStrike" kern="0" cap="none" spc="-1" normalizeH="0" baseline="0" noProof="0" dirty="0">
              <a:ln>
                <a:noFill/>
              </a:ln>
              <a:solidFill>
                <a:srgbClr val="57A7B5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781340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1" t="12311" r="6265" b="15778"/>
          <a:stretch/>
        </p:blipFill>
        <p:spPr>
          <a:xfrm>
            <a:off x="778913" y="0"/>
            <a:ext cx="10855841" cy="6302477"/>
          </a:xfrm>
          <a:prstGeom prst="rect">
            <a:avLst/>
          </a:prstGeom>
        </p:spPr>
      </p:pic>
      <p:pic>
        <p:nvPicPr>
          <p:cNvPr id="6" name="Изображение 7" descr="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0" b="95429"/>
          <a:stretch/>
        </p:blipFill>
        <p:spPr>
          <a:xfrm rot="5400000">
            <a:off x="-3280026" y="3267753"/>
            <a:ext cx="6858003" cy="29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5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Изображение 1" descr="7"/>
          <p:cNvPicPr/>
          <p:nvPr/>
        </p:nvPicPr>
        <p:blipFill>
          <a:blip r:embed="rId2"/>
          <a:srcRect l="5342" t="12239" r="6160" b="16477"/>
          <a:stretch/>
        </p:blipFill>
        <p:spPr>
          <a:xfrm>
            <a:off x="298080" y="-19080"/>
            <a:ext cx="11892960" cy="6804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2593080" y="624240"/>
            <a:ext cx="8910720" cy="127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" name="CustomShape 2"/>
          <p:cNvSpPr/>
          <p:nvPr/>
        </p:nvSpPr>
        <p:spPr>
          <a:xfrm>
            <a:off x="2589120" y="2133720"/>
            <a:ext cx="8914320" cy="377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71" name="Рисунок 3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>
            <a:noFill/>
          </a:ln>
        </p:spPr>
      </p:pic>
      <p:sp>
        <p:nvSpPr>
          <p:cNvPr id="172" name="CustomShape 3"/>
          <p:cNvSpPr/>
          <p:nvPr/>
        </p:nvSpPr>
        <p:spPr>
          <a:xfrm>
            <a:off x="4719600" y="3362760"/>
            <a:ext cx="5750640" cy="1244520"/>
          </a:xfrm>
          <a:prstGeom prst="wedgeRectCallout">
            <a:avLst>
              <a:gd name="adj1" fmla="val -18860"/>
              <a:gd name="adj2" fmla="val -140176"/>
            </a:avLst>
          </a:prstGeom>
          <a:solidFill>
            <a:schemeClr val="accent4">
              <a:lumMod val="60000"/>
              <a:lumOff val="40000"/>
            </a:schemeClr>
          </a:solidFill>
          <a:ln cap="rnd">
            <a:rou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spc="-1" dirty="0">
                <a:solidFill>
                  <a:schemeClr val="tx2"/>
                </a:solidFill>
                <a:latin typeface="Century Gothic"/>
                <a:ea typeface="DejaVu Sans"/>
              </a:rPr>
              <a:t>На интерактивной карте/схеме в </a:t>
            </a:r>
            <a:r>
              <a:rPr lang="ru-RU" sz="1400" spc="-1" dirty="0" err="1">
                <a:solidFill>
                  <a:schemeClr val="tx2"/>
                </a:solidFill>
                <a:latin typeface="Century Gothic"/>
                <a:ea typeface="DejaVu Sans"/>
              </a:rPr>
              <a:t>on-line</a:t>
            </a:r>
            <a:r>
              <a:rPr lang="ru-RU" sz="1400" spc="-1" dirty="0">
                <a:solidFill>
                  <a:schemeClr val="tx2"/>
                </a:solidFill>
                <a:latin typeface="Century Gothic"/>
                <a:ea typeface="DejaVu Sans"/>
              </a:rPr>
              <a:t> режиме отображена информация о покрытии объектов проверками, количестве выявленных нарушений, проведенных мероприятий с возможностью перехода в подобъект. </a:t>
            </a:r>
            <a:endParaRPr lang="ru-RU" sz="1400" spc="-1" dirty="0">
              <a:solidFill>
                <a:schemeClr val="tx2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338EB1-CD16-4F98-9FF9-6BD2C9C1C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33" y="465797"/>
            <a:ext cx="11513668" cy="5596675"/>
          </a:xfrm>
          <a:prstGeom prst="rect">
            <a:avLst/>
          </a:prstGeom>
        </p:spPr>
      </p:pic>
      <p:sp>
        <p:nvSpPr>
          <p:cNvPr id="169" name="CustomShape 1"/>
          <p:cNvSpPr/>
          <p:nvPr/>
        </p:nvSpPr>
        <p:spPr>
          <a:xfrm>
            <a:off x="2593080" y="624240"/>
            <a:ext cx="8910720" cy="127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" name="CustomShape 2"/>
          <p:cNvSpPr/>
          <p:nvPr/>
        </p:nvSpPr>
        <p:spPr>
          <a:xfrm>
            <a:off x="2589120" y="2133720"/>
            <a:ext cx="8914320" cy="377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2" name="CustomShape 3"/>
          <p:cNvSpPr/>
          <p:nvPr/>
        </p:nvSpPr>
        <p:spPr>
          <a:xfrm>
            <a:off x="1295640" y="2345731"/>
            <a:ext cx="5750640" cy="1558757"/>
          </a:xfrm>
          <a:prstGeom prst="wedgeRectCallout">
            <a:avLst>
              <a:gd name="adj1" fmla="val 49672"/>
              <a:gd name="adj2" fmla="val 124389"/>
            </a:avLst>
          </a:prstGeom>
          <a:solidFill>
            <a:schemeClr val="accent4">
              <a:lumMod val="60000"/>
              <a:lumOff val="40000"/>
            </a:schemeClr>
          </a:solidFill>
          <a:ln cap="rnd">
            <a:rou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spc="-1" dirty="0">
                <a:solidFill>
                  <a:schemeClr val="tx2"/>
                </a:solidFill>
                <a:latin typeface="Century Gothic"/>
                <a:ea typeface="DejaVu Sans"/>
              </a:rPr>
              <a:t>На интерактивной карте/схеме в </a:t>
            </a:r>
            <a:r>
              <a:rPr lang="ru-RU" sz="1400" spc="-1" dirty="0" err="1">
                <a:solidFill>
                  <a:schemeClr val="tx2"/>
                </a:solidFill>
                <a:latin typeface="Century Gothic"/>
                <a:ea typeface="DejaVu Sans"/>
              </a:rPr>
              <a:t>on-line</a:t>
            </a:r>
            <a:r>
              <a:rPr lang="ru-RU" sz="1400" spc="-1" dirty="0">
                <a:solidFill>
                  <a:schemeClr val="tx2"/>
                </a:solidFill>
                <a:latin typeface="Century Gothic"/>
                <a:ea typeface="DejaVu Sans"/>
              </a:rPr>
              <a:t> режиме отображена информация о покрытии объектов проверками, количестве выявленных нарушений, проведенных мероприятий с возможностью перехода в подобъект. Отображаемая информация для удобства имеет цветовую индикацию о критическом состоянии</a:t>
            </a:r>
            <a:endParaRPr lang="ru-RU" sz="1400" spc="-1" dirty="0">
              <a:solidFill>
                <a:schemeClr val="tx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4007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63EC77-98E6-474D-809D-21A8606F8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377"/>
            <a:ext cx="12192000" cy="5945249"/>
          </a:xfrm>
          <a:prstGeom prst="rect">
            <a:avLst/>
          </a:prstGeom>
        </p:spPr>
      </p:pic>
      <p:sp>
        <p:nvSpPr>
          <p:cNvPr id="164" name="CustomShape 1"/>
          <p:cNvSpPr/>
          <p:nvPr/>
        </p:nvSpPr>
        <p:spPr>
          <a:xfrm>
            <a:off x="2593080" y="624240"/>
            <a:ext cx="8910720" cy="127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5" name="CustomShape 2"/>
          <p:cNvSpPr/>
          <p:nvPr/>
        </p:nvSpPr>
        <p:spPr>
          <a:xfrm>
            <a:off x="2589120" y="2133720"/>
            <a:ext cx="8914320" cy="377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7" name="CustomShape 3"/>
          <p:cNvSpPr/>
          <p:nvPr/>
        </p:nvSpPr>
        <p:spPr>
          <a:xfrm>
            <a:off x="3221580" y="1264140"/>
            <a:ext cx="5750640" cy="982080"/>
          </a:xfrm>
          <a:prstGeom prst="wedgeRectCallout">
            <a:avLst>
              <a:gd name="adj1" fmla="val 1493"/>
              <a:gd name="adj2" fmla="val 342126"/>
            </a:avLst>
          </a:prstGeom>
          <a:solidFill>
            <a:schemeClr val="accent4">
              <a:lumMod val="60000"/>
              <a:lumOff val="40000"/>
            </a:schemeClr>
          </a:solidFill>
          <a:ln cap="rnd">
            <a:rou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spc="-1" dirty="0">
                <a:solidFill>
                  <a:schemeClr val="tx2"/>
                </a:solidFill>
                <a:latin typeface="Century Gothic"/>
                <a:ea typeface="DejaVu Sans"/>
              </a:rPr>
              <a:t>Вопросы контроля имеют связь с НТД и ЛНД, связанных с эксплуатацией объекта</a:t>
            </a:r>
            <a:endParaRPr lang="ru-RU" sz="1400" spc="-1" dirty="0">
              <a:solidFill>
                <a:schemeClr val="tx2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6BC9E93-2C03-4ACC-9EF9-E3749B152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88" y="923925"/>
            <a:ext cx="11716512" cy="4814755"/>
          </a:xfrm>
          <a:prstGeom prst="rect">
            <a:avLst/>
          </a:prstGeom>
        </p:spPr>
      </p:pic>
      <p:sp>
        <p:nvSpPr>
          <p:cNvPr id="196" name="CustomShape 1"/>
          <p:cNvSpPr/>
          <p:nvPr/>
        </p:nvSpPr>
        <p:spPr>
          <a:xfrm>
            <a:off x="2880000" y="5184000"/>
            <a:ext cx="5750640" cy="1611360"/>
          </a:xfrm>
          <a:prstGeom prst="wedgeRectCallout">
            <a:avLst>
              <a:gd name="adj1" fmla="val -13779"/>
              <a:gd name="adj2" fmla="val -93246"/>
            </a:avLst>
          </a:prstGeom>
          <a:solidFill>
            <a:schemeClr val="accent4">
              <a:lumMod val="60000"/>
              <a:lumOff val="40000"/>
            </a:schemeClr>
          </a:solidFill>
          <a:ln cap="rnd">
            <a:rou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spc="-1" dirty="0">
                <a:solidFill>
                  <a:schemeClr val="tx2"/>
                </a:solidFill>
                <a:latin typeface="Century Gothic"/>
              </a:rPr>
              <a:t>По результатам осуществления проверок функционал МПК предусматривает формирование планов, актов, журналов, отчетов  в автоматическом режиме по заранее заданным параметрам. Регистрация  результатов проведения ПК осуществляется в принятом обществе формате.</a:t>
            </a:r>
            <a:endParaRPr lang="ru-RU" sz="1400" spc="-1" dirty="0">
              <a:solidFill>
                <a:schemeClr val="tx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3963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Рисунок 217"/>
          <p:cNvPicPr/>
          <p:nvPr/>
        </p:nvPicPr>
        <p:blipFill>
          <a:blip r:embed="rId2"/>
          <a:stretch/>
        </p:blipFill>
        <p:spPr>
          <a:xfrm>
            <a:off x="0" y="292320"/>
            <a:ext cx="12191040" cy="5826960"/>
          </a:xfrm>
          <a:prstGeom prst="rect">
            <a:avLst/>
          </a:prstGeom>
          <a:ln>
            <a:noFill/>
          </a:ln>
          <a:effectLst>
            <a:outerShdw blurRad="292100" dist="138988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2" name="CustomShape 1"/>
          <p:cNvSpPr/>
          <p:nvPr/>
        </p:nvSpPr>
        <p:spPr>
          <a:xfrm>
            <a:off x="3291840" y="4700016"/>
            <a:ext cx="5636880" cy="2084184"/>
          </a:xfrm>
          <a:prstGeom prst="wedgeRectCallout">
            <a:avLst>
              <a:gd name="adj1" fmla="val 35658"/>
              <a:gd name="adj2" fmla="val -158077"/>
            </a:avLst>
          </a:prstGeom>
          <a:solidFill>
            <a:schemeClr val="accent4">
              <a:lumMod val="60000"/>
              <a:lumOff val="40000"/>
            </a:schemeClr>
          </a:solidFill>
          <a:ln cap="rnd">
            <a:rou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spc="-1" dirty="0">
                <a:solidFill>
                  <a:schemeClr val="tx2"/>
                </a:solidFill>
                <a:latin typeface="Century Gothic"/>
                <a:ea typeface="DejaVu Sans"/>
              </a:rPr>
              <a:t>В личном кабинете пользователя отражена информация о доступных объектах контроля, проверках, мероприятиях, нарушениях. В отдельном поле формируются поставленные перед пользователем задачи: Провести проверку, осуществить мероприятие, согласовать или утвердить акт и т.д.</a:t>
            </a:r>
            <a:endParaRPr lang="ru-RU" sz="1400" spc="-1" dirty="0">
              <a:solidFill>
                <a:schemeClr val="tx2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Рисунок 172"/>
          <p:cNvPicPr/>
          <p:nvPr/>
        </p:nvPicPr>
        <p:blipFill>
          <a:blip r:embed="rId2"/>
          <a:stretch/>
        </p:blipFill>
        <p:spPr>
          <a:xfrm>
            <a:off x="360" y="-72000"/>
            <a:ext cx="12191760" cy="6006960"/>
          </a:xfrm>
          <a:prstGeom prst="rect">
            <a:avLst/>
          </a:prstGeom>
          <a:ln>
            <a:noFill/>
          </a:ln>
        </p:spPr>
      </p:pic>
      <p:sp>
        <p:nvSpPr>
          <p:cNvPr id="174" name="CustomShape 1"/>
          <p:cNvSpPr/>
          <p:nvPr/>
        </p:nvSpPr>
        <p:spPr>
          <a:xfrm>
            <a:off x="1210032" y="4952880"/>
            <a:ext cx="5750640" cy="982080"/>
          </a:xfrm>
          <a:prstGeom prst="wedgeRectCallout">
            <a:avLst>
              <a:gd name="adj1" fmla="val 31856"/>
              <a:gd name="adj2" fmla="val -240658"/>
            </a:avLst>
          </a:prstGeom>
          <a:solidFill>
            <a:schemeClr val="accent4">
              <a:lumMod val="60000"/>
              <a:lumOff val="40000"/>
            </a:schemeClr>
          </a:solidFill>
          <a:ln cap="rnd">
            <a:rou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spc="-1" dirty="0">
                <a:solidFill>
                  <a:schemeClr val="tx2"/>
                </a:solidFill>
                <a:latin typeface="Century Gothic"/>
                <a:ea typeface="DejaVu Sans"/>
              </a:rPr>
              <a:t>В модуле предусмотрена визуализация результатов ПК по задаваемым признакам</a:t>
            </a:r>
            <a:endParaRPr lang="ru-RU" sz="1400" spc="-1" dirty="0">
              <a:solidFill>
                <a:schemeClr val="tx2"/>
              </a:solidFill>
              <a:latin typeface="Arial"/>
            </a:endParaRPr>
          </a:p>
        </p:txBody>
      </p:sp>
      <p:pic>
        <p:nvPicPr>
          <p:cNvPr id="4" name="Рисунок 225">
            <a:extLst>
              <a:ext uri="{FF2B5EF4-FFF2-40B4-BE49-F238E27FC236}">
                <a16:creationId xmlns:a16="http://schemas.microsoft.com/office/drawing/2014/main" id="{F18ADFE7-C266-4120-9553-4882CBF6FC01}"/>
              </a:ext>
            </a:extLst>
          </p:cNvPr>
          <p:cNvPicPr/>
          <p:nvPr/>
        </p:nvPicPr>
        <p:blipFill rotWithShape="1">
          <a:blip r:embed="rId3"/>
          <a:srcRect t="33564" r="14421"/>
          <a:stretch/>
        </p:blipFill>
        <p:spPr>
          <a:xfrm>
            <a:off x="6830568" y="2931480"/>
            <a:ext cx="5001768" cy="1846080"/>
          </a:xfrm>
          <a:prstGeom prst="rect">
            <a:avLst/>
          </a:prstGeom>
          <a:ln>
            <a:noFill/>
          </a:ln>
          <a:effectLst>
            <a:outerShdw blurRad="292100" dist="138988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визитки simax">
            <a:extLst>
              <a:ext uri="{FF2B5EF4-FFF2-40B4-BE49-F238E27FC236}">
                <a16:creationId xmlns:a16="http://schemas.microsoft.com/office/drawing/2014/main" id="{6D485DA3-9EA0-4AB9-8E45-4294E57D8000}"/>
              </a:ext>
            </a:extLst>
          </p:cNvPr>
          <p:cNvPicPr/>
          <p:nvPr/>
        </p:nvPicPr>
        <p:blipFill>
          <a:blip r:embed="rId2"/>
          <a:srcRect l="24487" r="22989" b="60732"/>
          <a:stretch/>
        </p:blipFill>
        <p:spPr>
          <a:xfrm>
            <a:off x="10337497" y="5404499"/>
            <a:ext cx="851095" cy="943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FEE4B25-A6AD-46A9-9940-9EC0B4A48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780" y="1382532"/>
            <a:ext cx="629766" cy="12595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B5D4C50-DE7A-4A08-B683-C9EBB3A15258}"/>
              </a:ext>
            </a:extLst>
          </p:cNvPr>
          <p:cNvSpPr txBox="1"/>
          <p:nvPr/>
        </p:nvSpPr>
        <p:spPr>
          <a:xfrm>
            <a:off x="6376446" y="2010694"/>
            <a:ext cx="1972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Около 25000 человек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C364D37-F69A-49A8-8E61-9559D2C14A34}"/>
              </a:ext>
            </a:extLst>
          </p:cNvPr>
          <p:cNvSpPr/>
          <p:nvPr/>
        </p:nvSpPr>
        <p:spPr>
          <a:xfrm>
            <a:off x="718595" y="2062705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altLang="ru-RU" sz="1400" kern="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Arial"/>
                <a:rtl val="0"/>
              </a:rPr>
              <a:t>Ежегодно численность пострадавших при несчастных случаях на производстве в России</a:t>
            </a:r>
          </a:p>
          <a:p>
            <a:pPr algn="just">
              <a:spcBef>
                <a:spcPct val="0"/>
              </a:spcBef>
            </a:pPr>
            <a:endParaRPr lang="ru-RU" altLang="ru-RU" sz="1400" kern="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  <a:sym typeface="Arial"/>
              <a:rtl val="0"/>
            </a:endParaRPr>
          </a:p>
          <a:p>
            <a:pPr algn="just">
              <a:spcBef>
                <a:spcPct val="0"/>
              </a:spcBef>
            </a:pPr>
            <a:endParaRPr lang="ru-RU" altLang="ru-RU" sz="1400" kern="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  <a:sym typeface="Arial"/>
              <a:rtl val="0"/>
            </a:endParaRPr>
          </a:p>
          <a:p>
            <a:pPr algn="just">
              <a:spcBef>
                <a:spcPct val="0"/>
              </a:spcBef>
            </a:pPr>
            <a:endParaRPr lang="ru-RU" altLang="ru-RU" sz="1400" kern="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  <a:sym typeface="Arial"/>
              <a:rtl val="0"/>
            </a:endParaRPr>
          </a:p>
          <a:p>
            <a:pPr algn="just">
              <a:spcBef>
                <a:spcPct val="0"/>
              </a:spcBef>
            </a:pPr>
            <a:r>
              <a:rPr lang="ru-RU" altLang="ru-RU" sz="1400" kern="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Arial"/>
                <a:rtl val="0"/>
              </a:rPr>
              <a:t>из них со смертельным исходом. </a:t>
            </a:r>
          </a:p>
          <a:p>
            <a:pPr algn="just">
              <a:spcBef>
                <a:spcPct val="0"/>
              </a:spcBef>
            </a:pPr>
            <a:endParaRPr lang="ru-RU" altLang="ru-RU" sz="1400" kern="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  <a:sym typeface="Arial"/>
              <a:rtl val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F21E27-9F2F-4A25-A65C-0708CC30B42C}"/>
              </a:ext>
            </a:extLst>
          </p:cNvPr>
          <p:cNvSpPr txBox="1"/>
          <p:nvPr/>
        </p:nvSpPr>
        <p:spPr>
          <a:xfrm>
            <a:off x="6798125" y="3227358"/>
            <a:ext cx="19319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Более 1000 человек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80408AF-EF0B-4E55-B7C5-00966764B9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2970" y="2793238"/>
            <a:ext cx="1463151" cy="97543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B70D471-F227-41D0-BA48-26313A2E5F36}"/>
              </a:ext>
            </a:extLst>
          </p:cNvPr>
          <p:cNvSpPr txBox="1"/>
          <p:nvPr/>
        </p:nvSpPr>
        <p:spPr>
          <a:xfrm>
            <a:off x="718595" y="4255740"/>
            <a:ext cx="67356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endParaRPr lang="ru-RU" altLang="ru-RU" sz="12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ru-RU" altLang="ru-RU" sz="12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Причины: </a:t>
            </a:r>
          </a:p>
          <a:p>
            <a:pPr>
              <a:spcBef>
                <a:spcPct val="0"/>
              </a:spcBef>
            </a:pPr>
            <a:r>
              <a:rPr lang="ru-RU" altLang="ru-RU" sz="12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Недостатки и недоработки в конструкциях машин, механизмов и иных видах оборудования;</a:t>
            </a:r>
          </a:p>
          <a:p>
            <a:pPr>
              <a:spcBef>
                <a:spcPct val="0"/>
              </a:spcBef>
            </a:pPr>
            <a:r>
              <a:rPr lang="ru-RU" altLang="ru-RU" sz="12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Плохая оснащенность рабочих мест, их содержание в ненадлежащем порядке;</a:t>
            </a:r>
          </a:p>
          <a:p>
            <a:pPr>
              <a:spcBef>
                <a:spcPct val="0"/>
              </a:spcBef>
            </a:pPr>
            <a:r>
              <a:rPr lang="ru-RU" altLang="ru-RU" sz="12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Несовершенство технологического процесса;</a:t>
            </a:r>
          </a:p>
          <a:p>
            <a:pPr>
              <a:spcBef>
                <a:spcPct val="0"/>
              </a:spcBef>
            </a:pPr>
            <a:r>
              <a:rPr lang="ru-RU" altLang="ru-RU" sz="12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Не соответствующая требованиям организация рабочего производства;</a:t>
            </a:r>
          </a:p>
          <a:p>
            <a:pPr>
              <a:spcBef>
                <a:spcPct val="0"/>
              </a:spcBef>
            </a:pPr>
            <a:r>
              <a:rPr lang="ru-RU" altLang="ru-RU" sz="12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Использование сломанного оборудования;</a:t>
            </a:r>
          </a:p>
          <a:p>
            <a:pPr>
              <a:spcBef>
                <a:spcPct val="0"/>
              </a:spcBef>
            </a:pPr>
            <a:r>
              <a:rPr lang="ru-RU" altLang="ru-RU" sz="12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Нарушение правил дорожного движения;</a:t>
            </a:r>
          </a:p>
          <a:p>
            <a:pPr>
              <a:spcBef>
                <a:spcPct val="0"/>
              </a:spcBef>
            </a:pPr>
            <a:r>
              <a:rPr lang="ru-RU" altLang="ru-RU" sz="12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Небезопасное использование транспорта;</a:t>
            </a:r>
          </a:p>
          <a:p>
            <a:pPr>
              <a:spcBef>
                <a:spcPct val="0"/>
              </a:spcBef>
            </a:pPr>
            <a:r>
              <a:rPr lang="ru-RU" altLang="ru-RU" sz="12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Неиспользование средств индивидуальной защиты.</a:t>
            </a:r>
          </a:p>
          <a:p>
            <a:pPr>
              <a:spcBef>
                <a:spcPct val="0"/>
              </a:spcBef>
            </a:pPr>
            <a:endParaRPr lang="ru-RU" altLang="ru-RU" sz="12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E5AE22-20E7-404F-84D1-AD212AA2F648}"/>
              </a:ext>
            </a:extLst>
          </p:cNvPr>
          <p:cNvSpPr txBox="1"/>
          <p:nvPr/>
        </p:nvSpPr>
        <p:spPr>
          <a:xfrm>
            <a:off x="802257" y="450178"/>
            <a:ext cx="2012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РЕЗЮМЕ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3669741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E4A86E-0F46-453D-99E7-655BE9FA7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936" y="819510"/>
            <a:ext cx="10281835" cy="49946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DED8D6-D9D2-4D0D-B06F-F8B3B4F04339}"/>
              </a:ext>
            </a:extLst>
          </p:cNvPr>
          <p:cNvSpPr txBox="1"/>
          <p:nvPr/>
        </p:nvSpPr>
        <p:spPr>
          <a:xfrm>
            <a:off x="802257" y="450178"/>
            <a:ext cx="2012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РЕЗЮМЕ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180268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ACF758D-4B06-4D88-8456-57EE30857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137" y="1046882"/>
            <a:ext cx="10313632" cy="46638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22FE09-7653-491C-8EAD-56F955FF7B14}"/>
              </a:ext>
            </a:extLst>
          </p:cNvPr>
          <p:cNvSpPr txBox="1"/>
          <p:nvPr/>
        </p:nvSpPr>
        <p:spPr>
          <a:xfrm>
            <a:off x="802257" y="450178"/>
            <a:ext cx="2917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ПРЕДПОСЫЛКИ СОЗДАНИЯ</a:t>
            </a:r>
          </a:p>
        </p:txBody>
      </p:sp>
    </p:spTree>
    <p:extLst>
      <p:ext uri="{BB962C8B-B14F-4D97-AF65-F5344CB8AC3E}">
        <p14:creationId xmlns:p14="http://schemas.microsoft.com/office/powerpoint/2010/main" val="2374782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BDA6F2-AFBB-44DF-A349-B4C25B16B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996" y="759125"/>
            <a:ext cx="10336375" cy="53742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3CBEF6-30F5-424C-BF1E-8525D3E2E084}"/>
              </a:ext>
            </a:extLst>
          </p:cNvPr>
          <p:cNvSpPr txBox="1"/>
          <p:nvPr/>
        </p:nvSpPr>
        <p:spPr>
          <a:xfrm>
            <a:off x="802257" y="450178"/>
            <a:ext cx="314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МОДУЛЬНОСТЬ ПЛАТФОРМЫ</a:t>
            </a:r>
          </a:p>
        </p:txBody>
      </p:sp>
    </p:spTree>
    <p:extLst>
      <p:ext uri="{BB962C8B-B14F-4D97-AF65-F5344CB8AC3E}">
        <p14:creationId xmlns:p14="http://schemas.microsoft.com/office/powerpoint/2010/main" val="393655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Изображение 3" descr="4"/>
          <p:cNvPicPr/>
          <p:nvPr/>
        </p:nvPicPr>
        <p:blipFill>
          <a:blip r:embed="rId3"/>
          <a:srcRect l="6287" t="12338" r="6324" b="18240"/>
          <a:stretch/>
        </p:blipFill>
        <p:spPr>
          <a:xfrm>
            <a:off x="298080" y="-12240"/>
            <a:ext cx="5754600" cy="3246840"/>
          </a:xfrm>
          <a:prstGeom prst="rect">
            <a:avLst/>
          </a:prstGeom>
          <a:ln>
            <a:noFill/>
          </a:ln>
        </p:spPr>
      </p:pic>
      <p:pic>
        <p:nvPicPr>
          <p:cNvPr id="151" name="Рисунок 4"/>
          <p:cNvPicPr/>
          <p:nvPr/>
        </p:nvPicPr>
        <p:blipFill>
          <a:blip r:embed="rId4"/>
          <a:srcRect b="24269"/>
          <a:stretch/>
        </p:blipFill>
        <p:spPr>
          <a:xfrm>
            <a:off x="304920" y="3235680"/>
            <a:ext cx="8464320" cy="3604680"/>
          </a:xfrm>
          <a:prstGeom prst="rect">
            <a:avLst/>
          </a:prstGeom>
          <a:ln>
            <a:noFill/>
          </a:ln>
          <a:effectLst>
            <a:outerShdw blurRad="292100" dist="138479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2" name="Рисунок 7"/>
          <p:cNvPicPr/>
          <p:nvPr/>
        </p:nvPicPr>
        <p:blipFill rotWithShape="1">
          <a:blip r:embed="rId5"/>
          <a:srcRect t="6012" r="53197" b="9081"/>
          <a:stretch/>
        </p:blipFill>
        <p:spPr>
          <a:xfrm>
            <a:off x="6300000" y="420624"/>
            <a:ext cx="5819040" cy="5940216"/>
          </a:xfrm>
          <a:prstGeom prst="rect">
            <a:avLst/>
          </a:prstGeom>
          <a:ln>
            <a:noFill/>
          </a:ln>
          <a:effectLst>
            <a:outerShdw blurRad="292100" dist="138479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" name="CustomShape 1"/>
          <p:cNvSpPr/>
          <p:nvPr/>
        </p:nvSpPr>
        <p:spPr>
          <a:xfrm>
            <a:off x="4454640" y="3444480"/>
            <a:ext cx="5750640" cy="982080"/>
          </a:xfrm>
          <a:prstGeom prst="wedgeRectCallout">
            <a:avLst>
              <a:gd name="adj1" fmla="val -51532"/>
              <a:gd name="adj2" fmla="val 189493"/>
            </a:avLst>
          </a:prstGeom>
          <a:solidFill>
            <a:schemeClr val="accent4">
              <a:lumMod val="60000"/>
              <a:lumOff val="40000"/>
            </a:schemeClr>
          </a:solidFill>
          <a:ln cap="rnd">
            <a:rou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spc="-1" dirty="0">
                <a:solidFill>
                  <a:schemeClr val="tx2"/>
                </a:solidFill>
                <a:ea typeface="DejaVu Sans"/>
              </a:rPr>
              <a:t>Данный модуль содержит базу НТД по категориям с системой актуализации, производственные инструкции, стандарты общества. </a:t>
            </a:r>
            <a:endParaRPr lang="ru-RU" sz="1400" spc="-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1" descr="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1" t="12114" r="5564" b="13450"/>
          <a:stretch/>
        </p:blipFill>
        <p:spPr>
          <a:xfrm>
            <a:off x="317616" y="-9832"/>
            <a:ext cx="5601403" cy="3352355"/>
          </a:xfrm>
          <a:prstGeom prst="rect">
            <a:avLst/>
          </a:prstGeom>
        </p:spPr>
      </p:pic>
      <p:pic>
        <p:nvPicPr>
          <p:cNvPr id="7" name="Изображение 7" descr="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0" b="95429"/>
          <a:stretch/>
        </p:blipFill>
        <p:spPr>
          <a:xfrm rot="5400000">
            <a:off x="-3280026" y="3267753"/>
            <a:ext cx="6858003" cy="2979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-1" t="-1" r="55732" b="10828"/>
          <a:stretch/>
        </p:blipFill>
        <p:spPr>
          <a:xfrm>
            <a:off x="5879690" y="-12273"/>
            <a:ext cx="6248671" cy="6870273"/>
          </a:xfrm>
          <a:prstGeom prst="rect">
            <a:avLst/>
          </a:prstGeom>
        </p:spPr>
      </p:pic>
      <p:sp>
        <p:nvSpPr>
          <p:cNvPr id="6" name="Прямоугольная выноска 5"/>
          <p:cNvSpPr/>
          <p:nvPr/>
        </p:nvSpPr>
        <p:spPr>
          <a:xfrm>
            <a:off x="540777" y="3952569"/>
            <a:ext cx="5751871" cy="1347019"/>
          </a:xfrm>
          <a:prstGeom prst="wedgeRect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2"/>
                </a:solidFill>
              </a:rPr>
              <a:t>В личном кабинете обучающегося содержатся программа подготовки, лекционный материал, НТД, относящееся к конкретным программам подготовки. </a:t>
            </a:r>
          </a:p>
          <a:p>
            <a:pPr algn="ctr"/>
            <a:r>
              <a:rPr lang="ru-RU" sz="1400" dirty="0">
                <a:solidFill>
                  <a:schemeClr val="tx2"/>
                </a:solidFill>
              </a:rPr>
              <a:t>Администратор имеет возможность формировать график аттестаций и проверки знаний.  </a:t>
            </a:r>
          </a:p>
        </p:txBody>
      </p:sp>
    </p:spTree>
    <p:extLst>
      <p:ext uri="{BB962C8B-B14F-4D97-AF65-F5344CB8AC3E}">
        <p14:creationId xmlns:p14="http://schemas.microsoft.com/office/powerpoint/2010/main" val="283831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2" t="12190" r="6256" b="10375"/>
          <a:stretch/>
        </p:blipFill>
        <p:spPr>
          <a:xfrm>
            <a:off x="297952" y="-12273"/>
            <a:ext cx="5689893" cy="3565752"/>
          </a:xfrm>
          <a:prstGeom prst="rect">
            <a:avLst/>
          </a:prstGeom>
        </p:spPr>
      </p:pic>
      <p:pic>
        <p:nvPicPr>
          <p:cNvPr id="7" name="Изображение 7" descr="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0" b="95429"/>
          <a:stretch/>
        </p:blipFill>
        <p:spPr>
          <a:xfrm rot="5400000">
            <a:off x="-3280026" y="3267753"/>
            <a:ext cx="6858003" cy="2979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2756" t="16350" r="6544" b="8763"/>
          <a:stretch/>
        </p:blipFill>
        <p:spPr>
          <a:xfrm>
            <a:off x="307131" y="3279981"/>
            <a:ext cx="7677596" cy="35657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6" b="7679"/>
          <a:stretch/>
        </p:blipFill>
        <p:spPr>
          <a:xfrm>
            <a:off x="5997025" y="2"/>
            <a:ext cx="6255545" cy="394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484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5" t="12773" r="5765" b="8580"/>
          <a:stretch/>
        </p:blipFill>
        <p:spPr>
          <a:xfrm>
            <a:off x="858391" y="9834"/>
            <a:ext cx="10773171" cy="6850052"/>
          </a:xfrm>
          <a:prstGeom prst="rect">
            <a:avLst/>
          </a:prstGeom>
        </p:spPr>
      </p:pic>
      <p:pic>
        <p:nvPicPr>
          <p:cNvPr id="6" name="Изображение 7" descr="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0" b="95429"/>
          <a:stretch/>
        </p:blipFill>
        <p:spPr>
          <a:xfrm rot="5400000">
            <a:off x="-3280026" y="3267753"/>
            <a:ext cx="6858003" cy="29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954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318</Words>
  <Application>Microsoft Office PowerPoint</Application>
  <PresentationFormat>Широкоэкранный</PresentationFormat>
  <Paragraphs>40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Битюков</dc:creator>
  <cp:lastModifiedBy>Дмитрий Битюков</cp:lastModifiedBy>
  <cp:revision>3</cp:revision>
  <dcterms:created xsi:type="dcterms:W3CDTF">2020-05-29T06:25:36Z</dcterms:created>
  <dcterms:modified xsi:type="dcterms:W3CDTF">2020-06-22T04:25:36Z</dcterms:modified>
</cp:coreProperties>
</file>